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5" r:id="rId14"/>
    <p:sldId id="276" r:id="rId15"/>
    <p:sldId id="277" r:id="rId16"/>
    <p:sldId id="278" r:id="rId17"/>
    <p:sldId id="279" r:id="rId18"/>
    <p:sldId id="280" r:id="rId19"/>
    <p:sldId id="270" r:id="rId20"/>
    <p:sldId id="281" r:id="rId21"/>
    <p:sldId id="282" r:id="rId22"/>
    <p:sldId id="286" r:id="rId23"/>
    <p:sldId id="287" r:id="rId24"/>
    <p:sldId id="288" r:id="rId25"/>
    <p:sldId id="271" r:id="rId26"/>
    <p:sldId id="272" r:id="rId27"/>
    <p:sldId id="274" r:id="rId2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F3D016A-CFA2-44C7-90F6-2BBF8FCD105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7"/>
            <p14:sldId id="269"/>
            <p14:sldId id="275"/>
            <p14:sldId id="276"/>
            <p14:sldId id="277"/>
            <p14:sldId id="278"/>
            <p14:sldId id="279"/>
            <p14:sldId id="280"/>
            <p14:sldId id="270"/>
            <p14:sldId id="281"/>
            <p14:sldId id="282"/>
            <p14:sldId id="286"/>
            <p14:sldId id="287"/>
            <p14:sldId id="288"/>
            <p14:sldId id="271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39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81D305-9491-4E8B-89BF-E9D709F652FC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018355-2B47-4061-A4EA-8A83ACAFF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F5ED36-5B73-4E8A-B437-90DBCE1E42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B9598-7FD5-4D82-A6AC-2139DF8715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0842E-385D-4132-9B74-BF2A2AF782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DCFBFA-9102-490C-8A96-3C4AE19B2B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B5EF2D-2667-4CB0-AC6C-C000113CA2A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98A67-463C-4458-B764-C2F603B57D29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BED70-9385-40A2-92EA-19E18ACDE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BA5FD-6191-4764-9296-C6BE598FC942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EF09-A5A5-4AE2-9F99-B640B872C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6ADD-2C59-4153-9EE4-9651C712EF37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20D06-5800-4618-BF84-026379CA5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09579-E5E0-4530-84B2-5819BC1B98D2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10F63-B76E-49BE-B9F8-05B07C26E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9DF5-BF95-4448-8CAA-C315A3F076AB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88C3E-A7D8-4BC0-AAD4-91568CB2F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824D-4927-4980-ABF3-9EAA08A5714C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9346D-9774-468F-ABAF-7E31F2023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CA234-C5FB-43E5-A1C3-0D27C29F116B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4DF56-7F36-4409-A84B-CE4A788E9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14906-0E6B-44F5-A5D3-1B7332AEB419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6E8C4-FB87-40A4-B64F-19C19CEAF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F2F8E-236A-45EC-9458-699724B32D53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9FD29-997C-48C9-B962-1DDAE10C9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6B54B-3897-44A6-8619-695FFA9216A8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EBD23-0015-4DBC-92BE-87F728362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8A61-3F30-4546-B9A8-3DB83ED1D434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99B9-ECC8-46B3-94DD-2DF746217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FD03B8-77AA-46EA-81B4-29845EA79B9C}" type="datetimeFigureOut">
              <a:rPr lang="ru-RU"/>
              <a:pPr>
                <a:defRPr/>
              </a:pPr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BE07E9-E7AF-4204-A613-7D990BAFE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1524000" y="320675"/>
            <a:ext cx="9144000" cy="454025"/>
          </a:xfrm>
        </p:spPr>
        <p:txBody>
          <a:bodyPr/>
          <a:lstStyle/>
          <a:p>
            <a:pPr eaLnBrk="1" hangingPunct="1"/>
            <a:r>
              <a:rPr lang="ru-RU" sz="2200"/>
              <a:t>«Луганский национальный университет имени Тараса Шевченко»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" y="1325563"/>
            <a:ext cx="11401425" cy="1771650"/>
          </a:xfrm>
        </p:spPr>
        <p:txBody>
          <a:bodyPr/>
          <a:lstStyle/>
          <a:p>
            <a:pPr eaLnBrk="1" hangingPunct="1"/>
            <a:r>
              <a:rPr lang="ru-RU" sz="3600"/>
              <a:t>Институт педагогики и психологии </a:t>
            </a:r>
          </a:p>
          <a:p>
            <a:pPr eaLnBrk="1" hangingPunct="1"/>
            <a:r>
              <a:rPr lang="ru-RU" sz="3600"/>
              <a:t>кафедра Дошкольного и начального образования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90550" y="2817813"/>
            <a:ext cx="108791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Тема:</a:t>
            </a:r>
            <a:r>
              <a:rPr lang="ru-RU" sz="2400">
                <a:latin typeface="Calibri" pitchFamily="34" charset="0"/>
              </a:rPr>
              <a:t> </a:t>
            </a:r>
            <a:r>
              <a:rPr lang="ru-RU" sz="2400" b="1">
                <a:latin typeface="Calibri" pitchFamily="34" charset="0"/>
              </a:rPr>
              <a:t>Формирование социальной компетентности младших школьников средствами игровой деятельности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7753350" y="4711700"/>
            <a:ext cx="4143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Выполнила:</a:t>
            </a:r>
          </a:p>
          <a:p>
            <a:endParaRPr lang="ru-RU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Руководитель :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1"/>
          </p:nvPr>
        </p:nvSpPr>
        <p:spPr>
          <a:xfrm>
            <a:off x="261938" y="317500"/>
            <a:ext cx="11634787" cy="6307138"/>
          </a:xfrm>
        </p:spPr>
        <p:txBody>
          <a:bodyPr/>
          <a:lstStyle/>
          <a:p>
            <a:pPr marL="571500" indent="-571500" algn="ctr" eaLnBrk="1" hangingPunct="1">
              <a:buFont typeface="Calibri Light"/>
              <a:buAutoNum type="romanUcPeriod" startAt="4"/>
            </a:pPr>
            <a:endParaRPr lang="ru-RU" dirty="0"/>
          </a:p>
          <a:p>
            <a:pPr marL="571500" indent="-571500" algn="ctr" eaLnBrk="1" hangingPunct="1">
              <a:spcAft>
                <a:spcPts val="1000"/>
              </a:spcAft>
              <a:buFont typeface="Calibri Light"/>
              <a:buAutoNum type="romanUcPeriod" startAt="4"/>
            </a:pPr>
            <a:r>
              <a:rPr lang="ru-RU" sz="3200" dirty="0"/>
              <a:t>Этап – обобщающий</a:t>
            </a:r>
          </a:p>
          <a:p>
            <a:pPr marL="571500" indent="-571500" algn="just" eaLnBrk="1" hangingPunct="1">
              <a:lnSpc>
                <a:spcPct val="100000"/>
              </a:lnSpc>
              <a:buFont typeface="Arial" charset="0"/>
              <a:buNone/>
            </a:pPr>
            <a:r>
              <a:rPr lang="ru-RU" dirty="0"/>
              <a:t>-     были проанализированы результаты исследования; </a:t>
            </a:r>
          </a:p>
          <a:p>
            <a:pPr marL="571500" indent="-571500" algn="just" eaLnBrk="1" hangingPunct="1">
              <a:buFontTx/>
              <a:buChar char="-"/>
            </a:pPr>
            <a:r>
              <a:rPr lang="ru-RU" dirty="0"/>
              <a:t>проводилась систематизация материалов;</a:t>
            </a:r>
          </a:p>
          <a:p>
            <a:pPr marL="571500" indent="-571500" algn="just" eaLnBrk="1" hangingPunct="1">
              <a:buFontTx/>
              <a:buChar char="-"/>
            </a:pPr>
            <a:r>
              <a:rPr lang="ru-RU" dirty="0"/>
              <a:t>сформулированы практические рекомендации учителям начальных классов для успешного формирования СКМШ.</a:t>
            </a:r>
          </a:p>
          <a:p>
            <a:pPr marL="571500" indent="-571500" eaLnBrk="1" hangingPunct="1">
              <a:buFontTx/>
              <a:buChar char="-"/>
            </a:pPr>
            <a:endParaRPr lang="ru-RU" dirty="0"/>
          </a:p>
        </p:txBody>
      </p:sp>
      <p:sp>
        <p:nvSpPr>
          <p:cNvPr id="7" name="Стрелка: штриховая вправо 6">
            <a:hlinkHover r:id="" action="ppaction://hlinkshowjump?jump=nex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61257" y="317241"/>
            <a:ext cx="11635274" cy="6307494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	Наиболее значимые игры в социальном воспитании младших школьников являются следующие виды игр: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/>
              <a:t>Имитационно-игровые 			2. Сюжетно-ролевые игры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	упражнения</a:t>
            </a:r>
          </a:p>
          <a:p>
            <a:pPr marL="4171950" lvl="8" indent="-514350">
              <a:buFont typeface="Arial" panose="020B0604020202020204" pitchFamily="34" charset="0"/>
              <a:buAutoNum type="arabicPeriod"/>
              <a:defRPr/>
            </a:pPr>
            <a:endParaRPr lang="ru-RU" dirty="0"/>
          </a:p>
          <a:p>
            <a:pPr marL="4171950" lvl="8" indent="-514350">
              <a:buFont typeface="Arial" panose="020B0604020202020204" pitchFamily="34" charset="0"/>
              <a:buAutoNum type="arabicPeriod"/>
              <a:defRPr/>
            </a:pPr>
            <a:endParaRPr lang="ru-RU" dirty="0"/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ru-RU" dirty="0"/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2969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2378075"/>
            <a:ext cx="3662363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: штриховая вправо 9">
            <a:hlinkHover r:id="" action="ppaction://hlinkshowjump?jump=nex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46" y="2378075"/>
            <a:ext cx="4173987" cy="31273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0" name="Group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989687"/>
              </p:ext>
            </p:extLst>
          </p:nvPr>
        </p:nvGraphicFramePr>
        <p:xfrm>
          <a:off x="503238" y="2190750"/>
          <a:ext cx="11430000" cy="3383280"/>
        </p:xfrm>
        <a:graphic>
          <a:graphicData uri="http://schemas.openxmlformats.org/drawingml/2006/table">
            <a:tbl>
              <a:tblPr/>
              <a:tblGrid>
                <a:gridCol w="3424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5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Социальные роли формирующиеся в процессе имитационных игр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Название имитационно-игровых упражнений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Ученик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5D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Сочиняем сюжет, Доклад, Сказка.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5DD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Воспитанник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Диалог по телефону, Правила поведения, Первое знакомство, Просьба.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Собеседник импровизатор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5D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Просьба, Беседа незнакомых, Диалог по телефону, Расскажи сказку.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5DD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Наблюдатель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Проблемная ситуация, Маска, Я тебя знаю.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Лидер-организатор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5DD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Выделение лидера, Кораблекрушение.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5DD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Друг-товарищ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Кто твой друг, Помоги другому, Взаимопомощь, Ты мне – я тебе.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55D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747" name="TextBox 4"/>
          <p:cNvSpPr txBox="1">
            <a:spLocks noChangeArrowheads="1"/>
          </p:cNvSpPr>
          <p:nvPr/>
        </p:nvSpPr>
        <p:spPr bwMode="auto">
          <a:xfrm>
            <a:off x="503238" y="277813"/>
            <a:ext cx="11430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>
                <a:latin typeface="Calibri" pitchFamily="34" charset="0"/>
              </a:rPr>
              <a:t>     </a:t>
            </a:r>
            <a:r>
              <a:rPr lang="ru-RU" sz="2400">
                <a:latin typeface="Calibri" pitchFamily="34" charset="0"/>
              </a:rPr>
              <a:t>Имитационно-игровые упражнения(необходимы для формирования знаний и социальных ролях).</a:t>
            </a:r>
          </a:p>
          <a:p>
            <a:pPr algn="just"/>
            <a:r>
              <a:rPr lang="ru-RU" sz="2400">
                <a:latin typeface="Calibri" pitchFamily="34" charset="0"/>
              </a:rPr>
              <a:t>     Систематизация имитационно-игровых упражнений, соответствующих выделенному комплексу ролей.</a:t>
            </a:r>
          </a:p>
        </p:txBody>
      </p:sp>
      <p:sp>
        <p:nvSpPr>
          <p:cNvPr id="7" name="Стрелка: штриховая вправо 6">
            <a:hlinkHover r:id="" action="ppaction://hlinkshowjump?jump=nex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838"/>
          </a:xfrm>
        </p:spPr>
        <p:txBody>
          <a:bodyPr/>
          <a:lstStyle/>
          <a:p>
            <a:pPr algn="ctr"/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Ученик</a:t>
            </a:r>
            <a:br>
              <a:rPr lang="ru-RU" dirty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2898"/>
            <a:ext cx="10515600" cy="468406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Calibri" pitchFamily="34" charset="0"/>
              </a:rPr>
              <a:t>Сочиняем сюжет, Доклад, </a:t>
            </a:r>
            <a:r>
              <a:rPr lang="ru-RU" i="1" u="sng" dirty="0">
                <a:latin typeface="Calibri" pitchFamily="34" charset="0"/>
              </a:rPr>
              <a:t>Сказка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2284348"/>
            <a:ext cx="5267325" cy="3743325"/>
          </a:xfrm>
          <a:prstGeom prst="rect">
            <a:avLst/>
          </a:prstGeom>
        </p:spPr>
      </p:pic>
      <p:sp>
        <p:nvSpPr>
          <p:cNvPr id="6" name="Стрелка: штриховая вправо 5">
            <a:hlinkHover r:id="" action="ppaction://hlinkshowjump?jump=nex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2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6516"/>
          </a:xfrm>
        </p:spPr>
        <p:txBody>
          <a:bodyPr/>
          <a:lstStyle/>
          <a:p>
            <a:pPr algn="ctr"/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Воспитанник</a:t>
            </a:r>
            <a:br>
              <a:rPr lang="ru-RU" dirty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8922"/>
            <a:ext cx="10515600" cy="4768041"/>
          </a:xfrm>
        </p:spPr>
        <p:txBody>
          <a:bodyPr/>
          <a:lstStyle/>
          <a:p>
            <a:pPr marL="0" indent="0" algn="ctr">
              <a:buNone/>
            </a:pPr>
            <a:r>
              <a:rPr lang="ru-RU" i="1" u="sng" dirty="0">
                <a:latin typeface="Calibri" pitchFamily="34" charset="0"/>
              </a:rPr>
              <a:t>Диалог по телефону</a:t>
            </a:r>
            <a:r>
              <a:rPr lang="ru-RU" dirty="0">
                <a:latin typeface="Calibri" pitchFamily="34" charset="0"/>
              </a:rPr>
              <a:t>, Правила поведения, Первое знакомство, Просьба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34" y="2398065"/>
            <a:ext cx="5038531" cy="3778898"/>
          </a:xfrm>
          <a:prstGeom prst="rect">
            <a:avLst/>
          </a:prstGeom>
        </p:spPr>
      </p:pic>
      <p:sp>
        <p:nvSpPr>
          <p:cNvPr id="7" name="Стрелка: штриховая вправо 6">
            <a:hlinkHover r:id="" action="ppaction://hlinkshowjump?jump=nex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183154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855"/>
          </a:xfrm>
        </p:spPr>
        <p:txBody>
          <a:bodyPr/>
          <a:lstStyle/>
          <a:p>
            <a:pPr algn="ctr"/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Собеседник импровизатор</a:t>
            </a:r>
            <a:br>
              <a:rPr lang="ru-RU" dirty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2269"/>
            <a:ext cx="10515600" cy="481469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Calibri" pitchFamily="34" charset="0"/>
              </a:rPr>
              <a:t>Просьба, </a:t>
            </a:r>
            <a:r>
              <a:rPr lang="ru-RU" i="1" u="sng" dirty="0">
                <a:latin typeface="Calibri" pitchFamily="34" charset="0"/>
              </a:rPr>
              <a:t>Беседа незнакомых</a:t>
            </a:r>
            <a:r>
              <a:rPr lang="ru-RU" dirty="0">
                <a:latin typeface="Calibri" pitchFamily="34" charset="0"/>
              </a:rPr>
              <a:t>, Диалог по телефону, Расскажи сказку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0"/>
          <a:stretch/>
        </p:blipFill>
        <p:spPr>
          <a:xfrm>
            <a:off x="2235992" y="2500603"/>
            <a:ext cx="7720016" cy="3592383"/>
          </a:xfrm>
          <a:prstGeom prst="rect">
            <a:avLst/>
          </a:prstGeom>
        </p:spPr>
      </p:pic>
      <p:sp>
        <p:nvSpPr>
          <p:cNvPr id="7" name="Стрелка: штриховая вправо 6">
            <a:hlinkHover r:id="" action="ppaction://hlinkshowjump?jump=nex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5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210"/>
          </a:xfrm>
        </p:spPr>
        <p:txBody>
          <a:bodyPr/>
          <a:lstStyle/>
          <a:p>
            <a:pPr algn="ctr"/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Наблюдатель</a:t>
            </a:r>
            <a:br>
              <a:rPr lang="ru-RU" dirty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2269"/>
            <a:ext cx="10515600" cy="4814694"/>
          </a:xfrm>
        </p:spPr>
        <p:txBody>
          <a:bodyPr/>
          <a:lstStyle/>
          <a:p>
            <a:pPr marL="0" indent="0" algn="ctr">
              <a:buNone/>
            </a:pPr>
            <a:r>
              <a:rPr lang="ru-RU" i="1" u="sng" dirty="0">
                <a:latin typeface="Calibri" pitchFamily="34" charset="0"/>
              </a:rPr>
              <a:t>Проблемная ситуация</a:t>
            </a:r>
            <a:r>
              <a:rPr lang="ru-RU" dirty="0">
                <a:latin typeface="Calibri" pitchFamily="34" charset="0"/>
              </a:rPr>
              <a:t>, Маска, Я тебя знаю.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8"/>
          <a:stretch/>
        </p:blipFill>
        <p:spPr>
          <a:xfrm>
            <a:off x="2738109" y="2379306"/>
            <a:ext cx="6733045" cy="3797657"/>
          </a:xfrm>
          <a:prstGeom prst="rect">
            <a:avLst/>
          </a:prstGeom>
        </p:spPr>
      </p:pic>
      <p:sp>
        <p:nvSpPr>
          <p:cNvPr id="6" name="Стрелка: штриховая вправо 5">
            <a:hlinkHover r:id="" action="ppaction://hlinkshowjump?jump=nex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98405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9822"/>
          </a:xfrm>
        </p:spPr>
        <p:txBody>
          <a:bodyPr/>
          <a:lstStyle/>
          <a:p>
            <a:pPr algn="ctr"/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Лидер-организатор</a:t>
            </a:r>
            <a:br>
              <a:rPr lang="ru-RU" dirty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3567"/>
            <a:ext cx="10515600" cy="4693396"/>
          </a:xfrm>
        </p:spPr>
        <p:txBody>
          <a:bodyPr/>
          <a:lstStyle/>
          <a:p>
            <a:pPr marL="0" indent="0" algn="ctr">
              <a:buNone/>
            </a:pPr>
            <a:r>
              <a:rPr lang="ru-RU" i="1" u="sng" dirty="0">
                <a:latin typeface="Calibri" pitchFamily="34" charset="0"/>
              </a:rPr>
              <a:t>Выделение лидера</a:t>
            </a:r>
            <a:r>
              <a:rPr lang="ru-RU" dirty="0">
                <a:latin typeface="Calibri" pitchFamily="34" charset="0"/>
              </a:rPr>
              <a:t>, Кораблекрушение.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65" y="2362967"/>
            <a:ext cx="5968870" cy="3972615"/>
          </a:xfrm>
          <a:prstGeom prst="rect">
            <a:avLst/>
          </a:prstGeom>
        </p:spPr>
      </p:pic>
      <p:sp>
        <p:nvSpPr>
          <p:cNvPr id="6" name="Стрелка: штриховая вправо 5">
            <a:hlinkHover r:id="" action="ppaction://hlinkshowjump?jump=nex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5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pPr algn="ctr"/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Друг-товарищ</a:t>
            </a:r>
            <a:br>
              <a:rPr lang="ru-RU" dirty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3608"/>
            <a:ext cx="10515600" cy="483335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Calibri" pitchFamily="34" charset="0"/>
              </a:rPr>
              <a:t>Кто твой друг, </a:t>
            </a:r>
            <a:r>
              <a:rPr lang="ru-RU" i="1" u="sng" dirty="0">
                <a:latin typeface="Calibri" pitchFamily="34" charset="0"/>
              </a:rPr>
              <a:t>Помоги другому</a:t>
            </a:r>
            <a:r>
              <a:rPr lang="ru-RU" dirty="0">
                <a:latin typeface="Calibri" pitchFamily="34" charset="0"/>
              </a:rPr>
              <a:t>, Взаимопомощь, Ты мне – я тебе.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054" y="2230599"/>
            <a:ext cx="5707224" cy="3745366"/>
          </a:xfrm>
          <a:prstGeom prst="rect">
            <a:avLst/>
          </a:prstGeom>
        </p:spPr>
      </p:pic>
      <p:sp>
        <p:nvSpPr>
          <p:cNvPr id="6" name="Стрелка: штриховая вправо 5">
            <a:hlinkHover r:id="" action="ppaction://hlinkshowjump?jump=nex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255130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729628"/>
              </p:ext>
            </p:extLst>
          </p:nvPr>
        </p:nvGraphicFramePr>
        <p:xfrm>
          <a:off x="503238" y="1582738"/>
          <a:ext cx="11430001" cy="4942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14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7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7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Тема занятий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Цели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Сюжет и роли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Познай себя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Убедить детей в том, что недопустимы действия, которые вредят здоровью.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Сюжет: Путешествие по твоему организму</a:t>
                      </a:r>
                    </a:p>
                    <a:p>
                      <a:r>
                        <a:rPr lang="ru-RU" sz="1800" dirty="0"/>
                        <a:t>Роли: Кровь, Сердце, Легкие, Желудок, Нервы, Мышцы.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Аккуратность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Показать привлекательность актуального человека. Вызвать желание быть аккуратным. Формировать умения смотреть за собой.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Сюжет: Страна Аккуратности</a:t>
                      </a:r>
                    </a:p>
                    <a:p>
                      <a:r>
                        <a:rPr lang="ru-RU" sz="1800" dirty="0"/>
                        <a:t>Роли: Неряха, Чистюля, Порванный портфель, Забытый карандаш, Испачканный ботинок.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Школа. Правила для учащихся.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Добиться понимания детей необходимости придерживаться правил составленных в классе.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Сюжет: Путешествие по лабиринтам школы</a:t>
                      </a:r>
                    </a:p>
                    <a:p>
                      <a:r>
                        <a:rPr lang="ru-RU" sz="1800" dirty="0"/>
                        <a:t>Роли: Ученик, Учитель, Опоздавший, Отвечающий.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Праздники Нового года, Пасхи.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Вызвать интерес к коллективным делам. Народным традициям, быть щедрым, милосердным.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Сюжет: Страна праздников</a:t>
                      </a:r>
                    </a:p>
                    <a:p>
                      <a:r>
                        <a:rPr lang="ru-RU" sz="1800" dirty="0"/>
                        <a:t>Роли: Новый год, Коляда, Дед Мороз, Снегурочка.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Моя семья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Познакомить школьников с правилами и обязанностями родителей и детей; научить уважать взрослых.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Сюжет: Семейный отдых</a:t>
                      </a:r>
                    </a:p>
                    <a:p>
                      <a:r>
                        <a:rPr lang="ru-RU" sz="1800" dirty="0"/>
                        <a:t>Роли: Мама, Папа, Дети, Родственники.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775" name="TextBox 5"/>
          <p:cNvSpPr txBox="1">
            <a:spLocks noChangeArrowheads="1"/>
          </p:cNvSpPr>
          <p:nvPr/>
        </p:nvSpPr>
        <p:spPr bwMode="auto">
          <a:xfrm>
            <a:off x="503238" y="298450"/>
            <a:ext cx="1143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alibri" pitchFamily="34" charset="0"/>
              </a:rPr>
              <a:t>    </a:t>
            </a:r>
            <a:r>
              <a:rPr lang="ru-RU" sz="2400">
                <a:latin typeface="Calibri" pitchFamily="34" charset="0"/>
              </a:rPr>
              <a:t>Сюжетно-ролевые и ролевые игры(направлены на усвоение, накопление социального опыта и его творческую переработку).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    Комплексный план организации сюжетно-ролевых игр.</a:t>
            </a:r>
          </a:p>
        </p:txBody>
      </p:sp>
      <p:sp>
        <p:nvSpPr>
          <p:cNvPr id="8" name="Стрелка: штриховая вправо 7">
            <a:hlinkHover r:id="" action="ppaction://hlinkshowjump?jump=nextslide"/>
          </p:cNvPr>
          <p:cNvSpPr/>
          <p:nvPr/>
        </p:nvSpPr>
        <p:spPr>
          <a:xfrm>
            <a:off x="10944225" y="6242050"/>
            <a:ext cx="989013" cy="615950"/>
          </a:xfrm>
          <a:prstGeom prst="striped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69875" y="365125"/>
            <a:ext cx="11691938" cy="6305550"/>
          </a:xfrm>
        </p:spPr>
        <p:txBody>
          <a:bodyPr anchor="t"/>
          <a:lstStyle/>
          <a:p>
            <a:pPr algn="just" eaLnBrk="1" hangingPunct="1"/>
            <a:br>
              <a:rPr lang="ru-RU" sz="3200" b="1" u="sng"/>
            </a:br>
            <a:r>
              <a:rPr lang="ru-RU" sz="3200" b="1" u="sng"/>
              <a:t>Цель</a:t>
            </a:r>
            <a:r>
              <a:rPr lang="ru-RU" sz="3200" b="1"/>
              <a:t>:  На основе теоретического исследования проблемы 		разработать программу, направленную на формирование 	социальной компетентности младших школьников, а также 	сформулировать ряд 	методических рекомендаций учителям 	начального звена для успешного формирования социальной 	компетентности детей младшего школьного возраста. </a:t>
            </a:r>
          </a:p>
        </p:txBody>
      </p:sp>
      <p:sp>
        <p:nvSpPr>
          <p:cNvPr id="7" name="Стрелка: штриховая вправо 6">
            <a:hlinkHover r:id="" action="ppaction://hlinkshowjump?jump=nex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Познай себя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/>
              <a:t>Путешествие по твоему организму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sz="2400" dirty="0"/>
              <a:t>Убедить детей в том, что недопустимы действия, которые вредят здоровью.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295" y="2057400"/>
            <a:ext cx="6097985" cy="40249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41" y="3424237"/>
            <a:ext cx="3447130" cy="2169050"/>
          </a:xfrm>
          <a:prstGeom prst="rect">
            <a:avLst/>
          </a:prstGeom>
        </p:spPr>
      </p:pic>
      <p:sp>
        <p:nvSpPr>
          <p:cNvPr id="13" name="Стрелка: штриховая вправо 12">
            <a:hlinkHover r:id="" action="ppaction://hlinkshowjump?jump=nex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26376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9787" y="987425"/>
            <a:ext cx="3932237" cy="718428"/>
          </a:xfrm>
        </p:spPr>
        <p:txBody>
          <a:bodyPr/>
          <a:lstStyle/>
          <a:p>
            <a:pPr algn="ctr"/>
            <a:r>
              <a:rPr lang="ru-RU" sz="4800" dirty="0"/>
              <a:t>Аккуратность</a:t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/>
              <a:t>Страна</a:t>
            </a:r>
            <a:r>
              <a:rPr lang="ru-RU" dirty="0"/>
              <a:t> Аккуратности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855427" y="1418253"/>
            <a:ext cx="3932237" cy="4245460"/>
          </a:xfrm>
        </p:spPr>
        <p:txBody>
          <a:bodyPr/>
          <a:lstStyle/>
          <a:p>
            <a:r>
              <a:rPr lang="ru-RU" sz="2400" dirty="0"/>
              <a:t>Показать привлекательность актуального человека. Вызвать желание быть аккуратным. Формировать умения смотреть за собой.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05" y="3297998"/>
            <a:ext cx="2869600" cy="27268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622" y="2164702"/>
            <a:ext cx="6176243" cy="3860152"/>
          </a:xfrm>
          <a:prstGeom prst="rect">
            <a:avLst/>
          </a:prstGeom>
        </p:spPr>
      </p:pic>
      <p:sp>
        <p:nvSpPr>
          <p:cNvPr id="14" name="Стрелка: штриховая вправо 13">
            <a:hlinkHover r:id="" action="ppaction://hlinkshowjump?jump=nex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61639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Школа. Правила для учащихся.</a:t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Путешествие по лабиринтам школы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/>
              <a:t>Добиться понимания детей необходимости придерживаться правил составленных в классе.</a:t>
            </a:r>
          </a:p>
          <a:p>
            <a:endParaRPr lang="ru-RU" dirty="0"/>
          </a:p>
        </p:txBody>
      </p:sp>
      <p:sp>
        <p:nvSpPr>
          <p:cNvPr id="5" name="Стрелка: штриховая вправо 4">
            <a:hlinkHover r:id="" action="ppaction://hlinkshowjump?jump=nex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54" y="2710956"/>
            <a:ext cx="4732467" cy="31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3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Праздники Нового года, Пасхи.</a:t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Страна праздников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/>
              <a:t>Вызвать интерес к коллективным делам. Народным традициям, быть щедрым, милосердным.</a:t>
            </a:r>
          </a:p>
          <a:p>
            <a:endParaRPr lang="ru-RU" dirty="0"/>
          </a:p>
        </p:txBody>
      </p:sp>
      <p:sp>
        <p:nvSpPr>
          <p:cNvPr id="5" name="Стрелка: штриховая вправо 4">
            <a:hlinkHover r:id="" action="ppaction://hlinkshowjump?jump=nex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92" y="2044830"/>
            <a:ext cx="6784391" cy="38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8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Моя семья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Семейный отдых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/>
              <a:t>Познакомить школьников с правилами и обязанностями родителей и детей; научить уважать взрослых.</a:t>
            </a:r>
          </a:p>
          <a:p>
            <a:endParaRPr lang="ru-RU" dirty="0"/>
          </a:p>
        </p:txBody>
      </p:sp>
      <p:sp>
        <p:nvSpPr>
          <p:cNvPr id="5" name="Стрелка: штриховая вправо 4">
            <a:hlinkHover r:id="" action="ppaction://hlinkshowjump?jump=nex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71" y="2375778"/>
            <a:ext cx="5267034" cy="358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01678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idx="1"/>
          </p:nvPr>
        </p:nvSpPr>
        <p:spPr>
          <a:xfrm>
            <a:off x="336550" y="242888"/>
            <a:ext cx="11625263" cy="63531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/>
              <a:t>     Игры, представленные в плане позволяют активизировать процесс усвоения и переработки знаний, умений из различных сфер деятельности.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/>
              <a:t>     Известно, что именно в игре ребенку проще всего усвоить социальные нормы, правила поведения, отработать социальные роли.</a:t>
            </a:r>
          </a:p>
        </p:txBody>
      </p:sp>
      <p:pic>
        <p:nvPicPr>
          <p:cNvPr id="32770" name="Рисунок 4"/>
          <p:cNvPicPr>
            <a:picLocks noChangeAspect="1"/>
          </p:cNvPicPr>
          <p:nvPr/>
        </p:nvPicPr>
        <p:blipFill>
          <a:blip r:embed="rId2"/>
          <a:srcRect r="2020"/>
          <a:stretch>
            <a:fillRect/>
          </a:stretch>
        </p:blipFill>
        <p:spPr bwMode="auto">
          <a:xfrm>
            <a:off x="2762250" y="2333625"/>
            <a:ext cx="5729288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: штриховая вправо 6">
            <a:hlinkHover r:id="" action="ppaction://hlinkshowjump?jump=nex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450" y="252413"/>
            <a:ext cx="11691938" cy="64008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Методические рекомендации для успешной работы по формированию СКМШ средствами игры.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реализация игры </a:t>
            </a:r>
            <a:r>
              <a:rPr lang="ru-RU" b="1" dirty="0"/>
              <a:t>как</a:t>
            </a:r>
          </a:p>
          <a:p>
            <a:pPr marL="0" indent="0" eaLnBrk="1" fontAlgn="auto" hangingPunct="1">
              <a:lnSpc>
                <a:spcPct val="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</a:t>
            </a:r>
          </a:p>
          <a:p>
            <a:pPr marL="0" indent="0" eaLnBrk="1" fontAlgn="auto" hangingPunct="1">
              <a:lnSpc>
                <a:spcPct val="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метода                     самостоятельной 		    формы</a:t>
            </a:r>
          </a:p>
          <a:p>
            <a:pPr marL="0" indent="0" eaLnBrk="1" fontAlgn="auto" hangingPunct="1">
              <a:lnSpc>
                <a:spcPct val="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обучения		   деятельности	 	  обучения</a:t>
            </a:r>
          </a:p>
          <a:p>
            <a:pPr marL="0" indent="0" eaLnBrk="1" fontAlgn="auto" hangingPunct="1">
              <a:lnSpc>
                <a:spcPct val="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корректность в процессе распределения ролей;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гибкость в процессе контроля игровой ситуации;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учет психолого-педагогических условий в учебно-воспитательном процессе: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заинтересованность;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самоконтроль;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создание творческих микрогрупп;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создание атмосферы моральной защиты;</a:t>
            </a:r>
          </a:p>
          <a:p>
            <a:pPr lvl="1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активность включение учащихся не только в сам процесс проигрывания, но и в процессе создания игры.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46438" y="1063625"/>
            <a:ext cx="673100" cy="428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16175" y="1566863"/>
            <a:ext cx="942975" cy="252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852863" y="1566863"/>
            <a:ext cx="300037" cy="242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919538" y="1417638"/>
            <a:ext cx="4048125" cy="466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трелка: штриховая вправо 11">
            <a:hlinkHover r:id="" action="ppaction://hlinkshowjump?jump=las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249" y="-1"/>
            <a:ext cx="12736286" cy="7548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531813" y="438150"/>
            <a:ext cx="11160125" cy="59436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3200" b="1" u="sng"/>
              <a:t>Актуальность</a:t>
            </a:r>
            <a:r>
              <a:rPr lang="ru-RU" sz="3200"/>
              <a:t> настоящей работы обусловлена сложившимся противоречием между необходимостью развития социальной компетентности младших школьников и недостаточной разработанностью научно-методического обеспечения данного процесса средствами игровой деятельности.</a:t>
            </a:r>
          </a:p>
        </p:txBody>
      </p:sp>
      <p:sp>
        <p:nvSpPr>
          <p:cNvPr id="4" name="Стрелка: штриховая вправо 3">
            <a:hlinkHover r:id="" action="ppaction://hlinkshowjump?jump=nex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80" y="3284603"/>
            <a:ext cx="4157565" cy="2771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50" y="3284603"/>
            <a:ext cx="4105029" cy="273747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>
          <a:xfrm>
            <a:off x="419100" y="419100"/>
            <a:ext cx="11477625" cy="60467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u="sng"/>
              <a:t>Объект:</a:t>
            </a:r>
            <a:r>
              <a:rPr lang="ru-RU"/>
              <a:t> 	процесс формирования социальной 						компетентности младших школьников.</a:t>
            </a:r>
          </a:p>
          <a:p>
            <a:pPr marL="0" indent="0" eaLnBrk="1" hangingPunct="1">
              <a:buFont typeface="Arial" charset="0"/>
              <a:buNone/>
            </a:pPr>
            <a:endParaRPr lang="ru-RU"/>
          </a:p>
          <a:p>
            <a:pPr marL="0" indent="0" eaLnBrk="1" hangingPunct="1">
              <a:buFont typeface="Arial" charset="0"/>
              <a:buNone/>
            </a:pPr>
            <a:r>
              <a:rPr lang="ru-RU" b="1" u="sng"/>
              <a:t>Предмет:</a:t>
            </a:r>
            <a:r>
              <a:rPr lang="ru-RU" b="1"/>
              <a:t>	</a:t>
            </a:r>
            <a:r>
              <a:rPr lang="ru-RU"/>
              <a:t>игровая деятельность как средство развития 					социальной компетентности детей младшего 					школьного возраста.</a:t>
            </a:r>
          </a:p>
        </p:txBody>
      </p:sp>
      <p:pic>
        <p:nvPicPr>
          <p:cNvPr id="2048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9216">
            <a:off x="6597650" y="322262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: штриховая вправо 6">
            <a:hlinkHover r:id="" action="ppaction://hlinkshowjump?jump=nex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813" y="476250"/>
            <a:ext cx="11326812" cy="6176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	</a:t>
            </a:r>
            <a:r>
              <a:rPr lang="ru-RU" b="1" u="sng" dirty="0"/>
              <a:t>Задачи: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изучить сущность, содержание и структуру СКМШ;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проанализировать особенности формирования СКМШ;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раскрыть роль игровой деятельности в процессе формирования СКМШ;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выявить входящий уровень сформированность СКМШ;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разработать программу успешного формирования СКМШ средствами игровой деятельности;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сформировать методические рекомендации учителям начальных классов.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dirty="0"/>
          </a:p>
        </p:txBody>
      </p:sp>
      <p:sp>
        <p:nvSpPr>
          <p:cNvPr id="5" name="Стрелка: штриховая вправо 4">
            <a:hlinkHover r:id="" action="ppaction://hlinkshowjump?jump=nex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476250" y="485775"/>
            <a:ext cx="11326813" cy="59991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3600" b="1" u="sng"/>
              <a:t>Методы исследования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3600" b="1" u="sng"/>
          </a:p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ru-RU"/>
              <a:t>1. Теоретические (анализ, синтез, классификация, обобщение);</a:t>
            </a:r>
          </a:p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ru-RU"/>
              <a:t>2. Эмпирический (беседа, наблюдения. тестирование);</a:t>
            </a:r>
          </a:p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ru-RU"/>
              <a:t>3. Метод математической обработки данных;</a:t>
            </a:r>
          </a:p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ru-RU"/>
              <a:t>4. Моделирование и проектирование (для разработки программы).</a:t>
            </a:r>
          </a:p>
        </p:txBody>
      </p:sp>
      <p:sp>
        <p:nvSpPr>
          <p:cNvPr id="5" name="Стрелка: штриховая вправо 4">
            <a:hlinkHover r:id="" action="ppaction://hlinkshowjump?jump=nex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>
          <a:xfrm>
            <a:off x="363538" y="288925"/>
            <a:ext cx="11523662" cy="6326188"/>
          </a:xfrm>
        </p:spPr>
        <p:txBody>
          <a:bodyPr/>
          <a:lstStyle/>
          <a:p>
            <a:pPr marL="571500" indent="-571500" algn="ctr" eaLnBrk="1" hangingPunct="1">
              <a:buFont typeface="Calibri Light"/>
              <a:buAutoNum type="romanUcPeriod"/>
            </a:pPr>
            <a:endParaRPr lang="ru-RU" dirty="0"/>
          </a:p>
          <a:p>
            <a:pPr marL="571500" indent="-571500" algn="ctr" eaLnBrk="1" hangingPunct="1">
              <a:spcAft>
                <a:spcPts val="1000"/>
              </a:spcAft>
              <a:buFont typeface="Calibri Light"/>
              <a:buAutoNum type="romanUcPeriod"/>
            </a:pPr>
            <a:r>
              <a:rPr lang="ru-RU" sz="3200" dirty="0"/>
              <a:t>Этап – поисково-аналитический</a:t>
            </a:r>
          </a:p>
          <a:p>
            <a:pPr lvl="1" algn="just" eaLnBrk="1" hangingPunct="1">
              <a:buFontTx/>
              <a:buChar char="-"/>
            </a:pPr>
            <a:r>
              <a:rPr lang="ru-RU" sz="2800" dirty="0"/>
              <a:t>изучалось состояние проблемы;</a:t>
            </a:r>
          </a:p>
          <a:p>
            <a:pPr lvl="1" algn="just" eaLnBrk="1" hangingPunct="1">
              <a:buFontTx/>
              <a:buChar char="-"/>
            </a:pPr>
            <a:r>
              <a:rPr lang="ru-RU" sz="2800" dirty="0"/>
              <a:t>анализировалось научные источники;</a:t>
            </a:r>
          </a:p>
          <a:p>
            <a:pPr lvl="1" algn="just" eaLnBrk="1" hangingPunct="1">
              <a:buFontTx/>
              <a:buChar char="-"/>
            </a:pPr>
            <a:r>
              <a:rPr lang="ru-RU" sz="2800" dirty="0"/>
              <a:t>нормативная документация.</a:t>
            </a:r>
          </a:p>
          <a:p>
            <a:pPr marL="571500" indent="-571500" algn="just" eaLnBrk="1" hangingPunct="1">
              <a:lnSpc>
                <a:spcPct val="200000"/>
              </a:lnSpc>
              <a:buFont typeface="Arial" charset="0"/>
              <a:buNone/>
            </a:pPr>
            <a:r>
              <a:rPr lang="ru-RU" dirty="0"/>
              <a:t>	Определена:</a:t>
            </a:r>
          </a:p>
          <a:p>
            <a:pPr lvl="1" algn="just" eaLnBrk="1" hangingPunct="1">
              <a:buFontTx/>
              <a:buChar char="-"/>
            </a:pPr>
            <a:r>
              <a:rPr lang="ru-RU" sz="2800" dirty="0"/>
              <a:t>актуальность;</a:t>
            </a:r>
          </a:p>
          <a:p>
            <a:pPr lvl="1" algn="just" eaLnBrk="1" hangingPunct="1">
              <a:buFontTx/>
              <a:buChar char="-"/>
            </a:pPr>
            <a:r>
              <a:rPr lang="ru-RU" sz="2800" dirty="0"/>
              <a:t>проблема;</a:t>
            </a:r>
          </a:p>
          <a:p>
            <a:pPr lvl="1" algn="just" eaLnBrk="1" hangingPunct="1">
              <a:buFontTx/>
              <a:buChar char="-"/>
            </a:pPr>
            <a:r>
              <a:rPr lang="ru-RU" sz="2800" dirty="0"/>
              <a:t>объект;</a:t>
            </a:r>
          </a:p>
          <a:p>
            <a:pPr lvl="1" algn="just" eaLnBrk="1" hangingPunct="1">
              <a:buFontTx/>
              <a:buChar char="-"/>
            </a:pPr>
            <a:r>
              <a:rPr lang="ru-RU" sz="2800" dirty="0"/>
              <a:t>предмет;</a:t>
            </a:r>
          </a:p>
          <a:p>
            <a:pPr lvl="1" algn="just" eaLnBrk="1" hangingPunct="1">
              <a:buFontTx/>
              <a:buChar char="-"/>
            </a:pPr>
            <a:r>
              <a:rPr lang="ru-RU" sz="2800" dirty="0"/>
              <a:t>задачи;</a:t>
            </a:r>
          </a:p>
          <a:p>
            <a:pPr lvl="1" algn="just" eaLnBrk="1" hangingPunct="1">
              <a:buFontTx/>
              <a:buChar char="-"/>
            </a:pPr>
            <a:r>
              <a:rPr lang="ru-RU" sz="2800" dirty="0"/>
              <a:t>проанализирован теоретический пласт литературы.</a:t>
            </a:r>
          </a:p>
        </p:txBody>
      </p:sp>
      <p:sp>
        <p:nvSpPr>
          <p:cNvPr id="5" name="Стрелка: штриховая вправо 4">
            <a:hlinkHover r:id="" action="ppaction://hlinkshowjump?jump=nex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158">
            <a:off x="6279502" y="2652225"/>
            <a:ext cx="4344051" cy="2950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1"/>
          </p:nvPr>
        </p:nvSpPr>
        <p:spPr>
          <a:xfrm>
            <a:off x="261938" y="317500"/>
            <a:ext cx="11634787" cy="6307138"/>
          </a:xfrm>
        </p:spPr>
        <p:txBody>
          <a:bodyPr/>
          <a:lstStyle/>
          <a:p>
            <a:pPr marL="571500" indent="-571500" algn="ctr" eaLnBrk="1" hangingPunct="1">
              <a:buFont typeface="Calibri Light"/>
              <a:buAutoNum type="romanUcPeriod" startAt="2"/>
            </a:pPr>
            <a:endParaRPr lang="ru-RU" dirty="0"/>
          </a:p>
          <a:p>
            <a:pPr marL="571500" indent="-571500" algn="ctr" eaLnBrk="1" hangingPunct="1">
              <a:spcAft>
                <a:spcPts val="1000"/>
              </a:spcAft>
              <a:buFont typeface="Calibri Light"/>
              <a:buAutoNum type="romanUcPeriod" startAt="2"/>
            </a:pPr>
            <a:r>
              <a:rPr lang="ru-RU" sz="3200" dirty="0"/>
              <a:t>Этап – диагностический</a:t>
            </a:r>
            <a:r>
              <a:rPr lang="ru-RU" dirty="0"/>
              <a:t> </a:t>
            </a:r>
          </a:p>
          <a:p>
            <a:pPr marL="571500" indent="-571500" algn="just" eaLnBrk="1" hangingPunct="1">
              <a:buFontTx/>
              <a:buChar char="-"/>
            </a:pPr>
            <a:r>
              <a:rPr lang="ru-RU" dirty="0"/>
              <a:t>был эксперимент  (на основе выделенных критериев и показателей);</a:t>
            </a:r>
          </a:p>
          <a:p>
            <a:pPr marL="571500" indent="-571500" algn="just" eaLnBrk="1" hangingPunct="1">
              <a:buFontTx/>
              <a:buChar char="-"/>
            </a:pPr>
            <a:r>
              <a:rPr lang="ru-RU" dirty="0"/>
              <a:t>подобранных диагностических методиках.</a:t>
            </a:r>
          </a:p>
        </p:txBody>
      </p:sp>
      <p:sp>
        <p:nvSpPr>
          <p:cNvPr id="5" name="Стрелка: штриховая вправо 4">
            <a:hlinkHover r:id="" action="ppaction://hlinkshowjump?jump=nex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04" y="2687606"/>
            <a:ext cx="5075853" cy="344008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1"/>
          </p:nvPr>
        </p:nvSpPr>
        <p:spPr>
          <a:xfrm>
            <a:off x="261938" y="317500"/>
            <a:ext cx="11634787" cy="6307138"/>
          </a:xfrm>
        </p:spPr>
        <p:txBody>
          <a:bodyPr/>
          <a:lstStyle/>
          <a:p>
            <a:pPr marL="571500" indent="-571500" algn="ctr" eaLnBrk="1" hangingPunct="1">
              <a:buFont typeface="Calibri Light"/>
              <a:buAutoNum type="romanUcPeriod" startAt="3"/>
            </a:pPr>
            <a:endParaRPr lang="ru-RU" dirty="0"/>
          </a:p>
          <a:p>
            <a:pPr marL="571500" indent="-571500" algn="ctr" eaLnBrk="1" hangingPunct="1">
              <a:spcBef>
                <a:spcPct val="0"/>
              </a:spcBef>
              <a:spcAft>
                <a:spcPts val="1000"/>
              </a:spcAft>
              <a:buFont typeface="Calibri Light"/>
              <a:buAutoNum type="romanUcPeriod" startAt="3"/>
            </a:pPr>
            <a:r>
              <a:rPr lang="ru-RU" sz="3200" dirty="0"/>
              <a:t>Этап – проектированный</a:t>
            </a:r>
          </a:p>
          <a:p>
            <a:pPr marL="571500" indent="-571500" algn="just" eaLnBrk="1" hangingPunct="1">
              <a:lnSpc>
                <a:spcPct val="140000"/>
              </a:lnSpc>
              <a:spcBef>
                <a:spcPct val="0"/>
              </a:spcBef>
              <a:buFont typeface="Arial" charset="0"/>
              <a:buNone/>
            </a:pPr>
            <a:r>
              <a:rPr lang="ru-RU" dirty="0"/>
              <a:t> - разработана программа с использованием комплекса игр,      направленных на формирование социальной компетентности младших школьников. </a:t>
            </a:r>
          </a:p>
        </p:txBody>
      </p:sp>
      <p:sp>
        <p:nvSpPr>
          <p:cNvPr id="6" name="Стрелка: штриховая вправо 5">
            <a:hlinkHover r:id="" action="ppaction://hlinkshowjump?jump=nextslide"/>
          </p:cNvPr>
          <p:cNvSpPr/>
          <p:nvPr/>
        </p:nvSpPr>
        <p:spPr>
          <a:xfrm>
            <a:off x="10814050" y="6056313"/>
            <a:ext cx="989013" cy="614362"/>
          </a:xfrm>
          <a:prstGeom prst="striped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27" y="2712194"/>
            <a:ext cx="4871648" cy="371961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685</Words>
  <Application>Microsoft Office PowerPoint</Application>
  <PresentationFormat>Широкоэкранный</PresentationFormat>
  <Paragraphs>144</Paragraphs>
  <Slides>27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«Луганский национальный университет имени Тараса Шевченко»</vt:lpstr>
      <vt:lpstr> Цель:  На основе теоретического исследования проблемы   разработать программу, направленную на формирование  социальной компетентности младших школьников, а также  сформулировать ряд  методических рекомендаций учителям  начального звена для успешного формирования социальной  компетентности детей младшего школьного возраста.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Ученик </vt:lpstr>
      <vt:lpstr> Воспитанник </vt:lpstr>
      <vt:lpstr> Собеседник импровизатор </vt:lpstr>
      <vt:lpstr> Наблюдатель </vt:lpstr>
      <vt:lpstr> Лидер-организатор </vt:lpstr>
      <vt:lpstr> Друг-товарищ </vt:lpstr>
      <vt:lpstr>Презентация PowerPoint</vt:lpstr>
      <vt:lpstr>Познай себя </vt:lpstr>
      <vt:lpstr>Аккуратность </vt:lpstr>
      <vt:lpstr>Школа. Правила для учащихся. </vt:lpstr>
      <vt:lpstr>Праздники Нового года, Пасхи. </vt:lpstr>
      <vt:lpstr>Моя семья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«Луганский национальный университет имени Тараса Шевченко»</dc:title>
  <dc:creator>Romeo</dc:creator>
  <cp:lastModifiedBy>Romeo</cp:lastModifiedBy>
  <cp:revision>40</cp:revision>
  <dcterms:created xsi:type="dcterms:W3CDTF">2017-04-23T13:20:58Z</dcterms:created>
  <dcterms:modified xsi:type="dcterms:W3CDTF">2017-05-25T19:33:46Z</dcterms:modified>
</cp:coreProperties>
</file>